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D2BF4AB-02DC-4E63-B6B0-C14078CFC4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EEA02DC-9A32-4EAF-B9C0-C1BDD39256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853A400-890C-4511-A4AD-1DFDD2BA9B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3B798506-CA81-4B01-8057-05C716A31E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313F782C-14B4-4851-8CB2-1A815264F2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407E641C-DE11-466A-B3F6-78E79874A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313D12-A7F0-4CF7-9197-D52ADB7FA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BC8DA87-158B-46DC-9AF8-34198C63B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96C811-70B4-49E6-88F9-B123C443233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22BBCD6-7B93-44AA-B8F6-344F52505F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3FD3CB7-5FCE-4549-80BB-C99667556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516CC569-7B96-4B88-BEF1-2F9044FAB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9AEEAD29-EC36-4B7E-9555-DB3BDE73F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40386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145718D-928D-46F4-9FB8-F49ED05BD4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F78D3B1-5A6E-4790-8D3B-BD0A99824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73BD9C0-6860-4F7F-ADD7-66C1CF6AF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BBE7-9108-4A41-BAE1-9248D2733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44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88E134-1A05-4FEA-9C0F-504D10A0F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CD875D-05F1-408A-86C8-F1DDA79E6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1B4873-5B55-434C-B0F5-754BAC7051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825D1-2C79-4E73-ACCC-C14244C95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39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20BB2-3A78-4482-BB37-77A05F9FD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C0B1B4-3EFF-4CB3-AF28-1117617A4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9350E0-94B5-46AE-BB97-B080BBDA6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B564B-2F77-4246-B872-740B00C56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39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FCC617-4873-4ED3-A066-0697E4B89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B23D5-1AF6-4CDF-9F96-1F81505F8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F96BAE-CD43-459E-BBE9-6968A8C40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89097-DFF6-4B5C-912A-F4A2D4F22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41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8067AE-8EC1-46DE-B924-E29578BE3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F53A03-95E9-4545-A211-5A4D28D16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80B366-58DD-4682-9F8B-6150C381D1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5A39C-88CE-4AA6-9112-B2F2697124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06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C1CBBE-B4C4-4902-AA5A-48F3B607E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D79F68-3E8E-498B-BD0B-626AD4777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A6F9CD-9ECE-4561-90DF-378B910C0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8718-A133-4097-9CDC-B53AF8F0A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06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D05537-0840-49C3-B99E-CDF4AD021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595F39-1522-4A81-B057-6DBCE4511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EEAAB85-B457-447D-B062-7412BDBDBD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990D-627D-4759-A37D-0C590C414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19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4AF4A6-5A23-41FF-A5C8-A4D5AD795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DB4B02-B835-4663-A500-206BA9EFA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AD1964-2E2B-4A4C-9219-B1FAD5FB1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1C6C-AD6C-4830-B9A1-440C594AFF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75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0D0663-39A8-4214-B373-658D57E3A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C4DFBE-2406-447A-983E-53158A413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D83D87-310D-4A76-A932-DD72038AB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45F2-00DF-4D86-82FA-75B3CFA69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00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FB06F4-8E87-4132-AD80-E33EC157E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7135D6-F174-4C06-AD86-D3E8B2DD31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57868-A0C2-478D-82FD-4E51350BC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166D-0C66-4128-9F97-FD5E7D0A0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67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4D567-3860-4146-9900-0CCA72452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3492A-D1AA-4D03-9F21-FD6B69EF10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8D68A-9138-4404-8177-6C3535FDB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723D8-2591-4D45-BE8F-8ED74BA7D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E00BB9-C33D-4D45-A779-8058FB937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F6E83F-7863-4B8E-86A2-656FBC23B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3616C9C-0943-4B6B-818B-712E83A592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740EFFA-A5B3-413E-A249-9312F17C69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00C82CD-09A9-4F85-8D9B-9AA1E7F1E5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CE8A5EFA-8E40-4D5C-BEEE-71F237E8D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43974504-AC9D-40DC-A831-74944FD3F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45E8E0E-AC51-4141-A566-6664C0CC02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1" y="1447800"/>
            <a:ext cx="7623175" cy="2209800"/>
          </a:xfrm>
        </p:spPr>
        <p:txBody>
          <a:bodyPr/>
          <a:lstStyle/>
          <a:p>
            <a:pPr eaLnBrk="1" hangingPunct="1"/>
            <a:r>
              <a:rPr lang="en-US" altLang="en-US" dirty="0"/>
              <a:t>Ways Around The </a:t>
            </a:r>
            <a:r>
              <a:rPr lang="en-US" altLang="en-US" dirty="0" err="1"/>
              <a:t>Parol</a:t>
            </a:r>
            <a:r>
              <a:rPr lang="en-US" altLang="en-US" dirty="0"/>
              <a:t> Evidence Rule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1643A9-91AC-4A3F-BFD5-D7C237392B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0C4A-0DA0-40CD-BBA0-05335FE2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37DE8-5F69-40E2-8C9E-44B47DA4C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Parol</a:t>
            </a:r>
            <a:r>
              <a:rPr lang="en-US" dirty="0"/>
              <a:t> evidence = evidence about contractual terms not from the words of the written contract itself. </a:t>
            </a:r>
          </a:p>
          <a:p>
            <a:r>
              <a:rPr lang="en-US" dirty="0" err="1"/>
              <a:t>Parol</a:t>
            </a:r>
            <a:r>
              <a:rPr lang="en-US" dirty="0"/>
              <a:t> evidence rule = the rule about how to treat </a:t>
            </a:r>
            <a:r>
              <a:rPr lang="en-US" dirty="0" err="1"/>
              <a:t>parol</a:t>
            </a:r>
            <a:r>
              <a:rPr lang="en-US" dirty="0"/>
              <a:t> evidence—</a:t>
            </a:r>
            <a:r>
              <a:rPr lang="en-US" b="1" dirty="0"/>
              <a:t>when the issue before the court is whether terms not in the written contract are enforceable. </a:t>
            </a:r>
          </a:p>
        </p:txBody>
      </p:sp>
    </p:spTree>
    <p:extLst>
      <p:ext uri="{BB962C8B-B14F-4D97-AF65-F5344CB8AC3E}">
        <p14:creationId xmlns:p14="http://schemas.microsoft.com/office/powerpoint/2010/main" val="20812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34ED-A451-4651-BF34-A2F6AE30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Parol</a:t>
            </a:r>
            <a:r>
              <a:rPr lang="en-US" dirty="0"/>
              <a:t> Evidence for 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0720-E2BD-4C53-AC75-AE9B1AD45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3638"/>
            <a:ext cx="11277600" cy="4530725"/>
          </a:xfrm>
        </p:spPr>
        <p:txBody>
          <a:bodyPr/>
          <a:lstStyle/>
          <a:p>
            <a:r>
              <a:rPr lang="en-US" i="1" dirty="0"/>
              <a:t>Hayden v. Hoadley</a:t>
            </a:r>
            <a:r>
              <a:rPr lang="en-US" dirty="0"/>
              <a:t> (not assigned). </a:t>
            </a:r>
          </a:p>
          <a:p>
            <a:r>
              <a:rPr lang="en-US" dirty="0"/>
              <a:t>What was the written contract?  </a:t>
            </a:r>
          </a:p>
          <a:p>
            <a:pPr lvl="1"/>
            <a:r>
              <a:rPr lang="en-US" dirty="0"/>
              <a:t>To sell the farm and repair the barn. No date for completion was given.</a:t>
            </a:r>
          </a:p>
          <a:p>
            <a:r>
              <a:rPr lang="en-US" dirty="0"/>
              <a:t>What was the contemporaneous oral agreement?  </a:t>
            </a:r>
          </a:p>
          <a:p>
            <a:pPr lvl="1"/>
            <a:r>
              <a:rPr lang="en-US" dirty="0"/>
              <a:t>To complete the repairs by October 1, 1919 (also:  to spend only $60 on the repairs, and to use number 2 shingles on the roof).  </a:t>
            </a:r>
          </a:p>
          <a:p>
            <a:r>
              <a:rPr lang="en-US" dirty="0"/>
              <a:t>The court held the written contract was a complete integration and the oral agreement was in its scope.  </a:t>
            </a:r>
          </a:p>
          <a:p>
            <a:r>
              <a:rPr lang="en-US" dirty="0"/>
              <a:t>So only the written contract was enforceable. </a:t>
            </a:r>
          </a:p>
          <a:p>
            <a:r>
              <a:rPr lang="en-US" dirty="0"/>
              <a:t>(a)Yes</a:t>
            </a:r>
          </a:p>
          <a:p>
            <a:r>
              <a:rPr lang="en-US" dirty="0"/>
              <a:t>(b) No</a:t>
            </a:r>
          </a:p>
        </p:txBody>
      </p:sp>
    </p:spTree>
    <p:extLst>
      <p:ext uri="{BB962C8B-B14F-4D97-AF65-F5344CB8AC3E}">
        <p14:creationId xmlns:p14="http://schemas.microsoft.com/office/powerpoint/2010/main" val="241077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C40B-211D-4F9D-88F5-9D1D5076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Date Of Completion?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4F1F-CB86-421D-A73B-E68E7DC2E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contract does not specify a date for the completion of performance, the law is to imply a reasonable date. </a:t>
            </a:r>
          </a:p>
          <a:p>
            <a:r>
              <a:rPr lang="en-US" dirty="0"/>
              <a:t>Is there evidence of what a reasonable date would be?</a:t>
            </a:r>
          </a:p>
          <a:p>
            <a:pPr lvl="1"/>
            <a:r>
              <a:rPr lang="en-US" dirty="0"/>
              <a:t>Yes, the parties agreement to complete the repairs by October 1, 1919.</a:t>
            </a:r>
          </a:p>
          <a:p>
            <a:r>
              <a:rPr lang="en-US" dirty="0"/>
              <a:t>Can the court consider that evidence to decide what a reasonable date is? </a:t>
            </a:r>
          </a:p>
          <a:p>
            <a:r>
              <a:rPr lang="en-US" dirty="0"/>
              <a:t>(a) Yes</a:t>
            </a:r>
          </a:p>
          <a:p>
            <a:r>
              <a:rPr lang="en-US" dirty="0"/>
              <a:t>(b) No, because the </a:t>
            </a:r>
            <a:r>
              <a:rPr lang="en-US" dirty="0" err="1"/>
              <a:t>Parol</a:t>
            </a:r>
            <a:r>
              <a:rPr lang="en-US" dirty="0"/>
              <a:t> Evidence rule bars its use.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B6FF-FFC1-4028-8C66-B1D8CB49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Parol</a:t>
            </a:r>
            <a:r>
              <a:rPr lang="en-US" dirty="0"/>
              <a:t> Evidence And Interpretation Generally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C6741-BFDF-420C-9579-FD9ED7A8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</a:t>
            </a:r>
            <a:r>
              <a:rPr lang="en-US" dirty="0" err="1"/>
              <a:t>parol</a:t>
            </a:r>
            <a:r>
              <a:rPr lang="en-US" dirty="0"/>
              <a:t> evidence to interpret that terms of a written contract even when you cannot introduce a side agreement </a:t>
            </a:r>
            <a:r>
              <a:rPr lang="en-US" i="1" dirty="0"/>
              <a:t>to enforce it</a:t>
            </a:r>
            <a:r>
              <a:rPr lang="en-US" dirty="0"/>
              <a:t>.</a:t>
            </a:r>
          </a:p>
          <a:p>
            <a:r>
              <a:rPr lang="en-US" dirty="0"/>
              <a:t>Most jurisdictions require an ambiguity in the written contract before they will let you use </a:t>
            </a:r>
            <a:r>
              <a:rPr lang="en-US" dirty="0" err="1"/>
              <a:t>parol</a:t>
            </a:r>
            <a:r>
              <a:rPr lang="en-US" dirty="0"/>
              <a:t> evidence for interpretation. </a:t>
            </a:r>
          </a:p>
        </p:txBody>
      </p:sp>
    </p:spTree>
    <p:extLst>
      <p:ext uri="{BB962C8B-B14F-4D97-AF65-F5344CB8AC3E}">
        <p14:creationId xmlns:p14="http://schemas.microsoft.com/office/powerpoint/2010/main" val="79954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A809-0503-496A-AB80-993A33A6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5866-8A9F-4F8B-B57A-1E4F68B02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Contradiction</a:t>
            </a:r>
            <a:r>
              <a:rPr lang="en-US" dirty="0"/>
              <a:t>—the rule is that a contradiction is an apparent contradiction that cannot be explained away. Remember the “buyer”/“seller” example.</a:t>
            </a:r>
          </a:p>
          <a:p>
            <a:r>
              <a:rPr lang="en-US" dirty="0"/>
              <a:t>Entire agreement clauses do NOT mean the written contract is a complete integration. The clause is just evidence of the intent required for a complete integration and can be outweighed by other evidence.</a:t>
            </a:r>
          </a:p>
          <a:p>
            <a:r>
              <a:rPr lang="en-US" dirty="0"/>
              <a:t>A side agreement </a:t>
            </a:r>
            <a:r>
              <a:rPr lang="en-US" b="1" dirty="0"/>
              <a:t>in</a:t>
            </a:r>
            <a:r>
              <a:rPr lang="en-US" dirty="0"/>
              <a:t> the scope of a complete integration is </a:t>
            </a:r>
            <a:r>
              <a:rPr lang="en-US" b="1" dirty="0"/>
              <a:t>un</a:t>
            </a:r>
            <a:r>
              <a:rPr lang="en-US" dirty="0"/>
              <a:t>enforceable. </a:t>
            </a:r>
          </a:p>
        </p:txBody>
      </p:sp>
    </p:spTree>
    <p:extLst>
      <p:ext uri="{BB962C8B-B14F-4D97-AF65-F5344CB8AC3E}">
        <p14:creationId xmlns:p14="http://schemas.microsoft.com/office/powerpoint/2010/main" val="174758855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1671</TotalTime>
  <Words>379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Garamond</vt:lpstr>
      <vt:lpstr>Wingdings</vt:lpstr>
      <vt:lpstr>Edge</vt:lpstr>
      <vt:lpstr>Ways Around The Parol Evidence Rule</vt:lpstr>
      <vt:lpstr>Terminology </vt:lpstr>
      <vt:lpstr>Parol Evidence for Interpretation</vt:lpstr>
      <vt:lpstr>What Is The Date Of Completion? </vt:lpstr>
      <vt:lpstr>Parol Evidence And Interpretation Generally</vt:lpstr>
      <vt:lpstr>Some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Richard Warner</cp:lastModifiedBy>
  <cp:revision>369</cp:revision>
  <dcterms:created xsi:type="dcterms:W3CDTF">2004-02-07T15:09:36Z</dcterms:created>
  <dcterms:modified xsi:type="dcterms:W3CDTF">2020-11-24T16:04:50Z</dcterms:modified>
</cp:coreProperties>
</file>