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256" r:id="rId2"/>
    <p:sldId id="257"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10/19/2022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K and G Construction</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39A2F-4D06-46CA-A384-96B4B05A0E3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168FB63-519D-463F-B57C-E639026EF90C}"/>
              </a:ext>
            </a:extLst>
          </p:cNvPr>
          <p:cNvSpPr>
            <a:spLocks noGrp="1"/>
          </p:cNvSpPr>
          <p:nvPr>
            <p:ph idx="1"/>
          </p:nvPr>
        </p:nvSpPr>
        <p:spPr>
          <a:xfrm>
            <a:off x="1981200" y="1066801"/>
            <a:ext cx="8229600" cy="4530725"/>
          </a:xfrm>
        </p:spPr>
        <p:txBody>
          <a:bodyPr/>
          <a:lstStyle/>
          <a:p>
            <a:pPr marL="0">
              <a:spcBef>
                <a:spcPts val="0"/>
              </a:spcBef>
              <a:spcAft>
                <a:spcPts val="0"/>
              </a:spcAft>
            </a:pPr>
            <a:r>
              <a:rPr lang="en-US" sz="2400" b="1" dirty="0">
                <a:ea typeface="Times New Roman" panose="02020603050405020304" pitchFamily="18" charset="0"/>
                <a:cs typeface="Arial" panose="020B0604020202020204" pitchFamily="34" charset="0"/>
              </a:rPr>
              <a:t>July 25</a:t>
            </a:r>
            <a:r>
              <a:rPr lang="en-US" sz="2400" dirty="0">
                <a:ea typeface="Times New Roman" panose="02020603050405020304" pitchFamily="18" charset="0"/>
                <a:cs typeface="Arial" panose="020B0604020202020204" pitchFamily="34" charset="0"/>
              </a:rPr>
              <a:t>: subcontractor performed work for which it submitted a requisition by July 25, as required by the contract, for work done prior to that date, payable under the terms of the contract by Contractor on or before August 10, 1958. </a:t>
            </a:r>
            <a:endParaRPr lang="en-US" sz="2400" dirty="0">
              <a:ea typeface="Times New Roman" panose="02020603050405020304" pitchFamily="18" charset="0"/>
            </a:endParaRPr>
          </a:p>
          <a:p>
            <a:pPr marL="0">
              <a:spcBef>
                <a:spcPts val="0"/>
              </a:spcBef>
              <a:spcAft>
                <a:spcPts val="0"/>
              </a:spcAft>
            </a:pPr>
            <a:r>
              <a:rPr lang="en-US" sz="2400" b="1" dirty="0">
                <a:ea typeface="Times New Roman" panose="02020603050405020304" pitchFamily="18" charset="0"/>
                <a:cs typeface="Arial" panose="020B0604020202020204" pitchFamily="34" charset="0"/>
              </a:rPr>
              <a:t>August 9</a:t>
            </a:r>
            <a:r>
              <a:rPr lang="en-US" sz="2400" dirty="0">
                <a:ea typeface="Times New Roman" panose="02020603050405020304" pitchFamily="18" charset="0"/>
                <a:cs typeface="Arial" panose="020B0604020202020204" pitchFamily="34" charset="0"/>
              </a:rPr>
              <a:t>:   bulldozer accident damaging Contractor's house occurred and </a:t>
            </a:r>
            <a:r>
              <a:rPr lang="en-US" sz="2400" b="1" dirty="0">
                <a:ea typeface="Times New Roman" panose="02020603050405020304" pitchFamily="18" charset="0"/>
                <a:cs typeface="Arial" panose="020B0604020202020204" pitchFamily="34" charset="0"/>
              </a:rPr>
              <a:t>Contractor refused to pay Subcontractor's requisition due on August 10, 1958,</a:t>
            </a:r>
            <a:r>
              <a:rPr lang="en-US" sz="2400" dirty="0">
                <a:ea typeface="Times New Roman" panose="02020603050405020304" pitchFamily="18" charset="0"/>
                <a:cs typeface="Arial" panose="020B0604020202020204" pitchFamily="34" charset="0"/>
              </a:rPr>
              <a:t> </a:t>
            </a:r>
            <a:r>
              <a:rPr lang="en-US" sz="2400" i="1" dirty="0">
                <a:ea typeface="Times New Roman" panose="02020603050405020304" pitchFamily="18" charset="0"/>
                <a:cs typeface="Arial" panose="020B0604020202020204" pitchFamily="34" charset="0"/>
              </a:rPr>
              <a:t>because the bulldozer damage to Contractor's house had not been repaired or paid for.</a:t>
            </a:r>
            <a:r>
              <a:rPr lang="en-US" sz="2400" dirty="0">
                <a:ea typeface="Times New Roman" panose="02020603050405020304" pitchFamily="18" charset="0"/>
                <a:cs typeface="Arial" panose="020B0604020202020204" pitchFamily="34" charset="0"/>
              </a:rPr>
              <a:t> </a:t>
            </a:r>
            <a:endParaRPr lang="en-US" sz="2400" dirty="0">
              <a:ea typeface="Times New Roman" panose="02020603050405020304" pitchFamily="18" charset="0"/>
            </a:endParaRPr>
          </a:p>
          <a:p>
            <a:pPr marL="0">
              <a:spcBef>
                <a:spcPts val="0"/>
              </a:spcBef>
              <a:spcAft>
                <a:spcPts val="0"/>
              </a:spcAft>
            </a:pPr>
            <a:r>
              <a:rPr lang="en-US" sz="2400" b="1" dirty="0">
                <a:ea typeface="Times New Roman" panose="02020603050405020304" pitchFamily="18" charset="0"/>
                <a:cs typeface="Arial" panose="020B0604020202020204" pitchFamily="34" charset="0"/>
              </a:rPr>
              <a:t>September 12</a:t>
            </a:r>
            <a:r>
              <a:rPr lang="en-US" sz="2400" dirty="0">
                <a:ea typeface="Times New Roman" panose="02020603050405020304" pitchFamily="18" charset="0"/>
                <a:cs typeface="Arial" panose="020B0604020202020204" pitchFamily="34" charset="0"/>
              </a:rPr>
              <a:t>:  Subcontractor stopped working on the project because of Contractor's refusal to pay the work requisition and notified Contractor by registered letters of their position and willingness to return to the job, but only upon payment.   </a:t>
            </a:r>
            <a:endParaRPr lang="en-US" sz="2400" dirty="0">
              <a:ea typeface="Times New Roman" panose="02020603050405020304" pitchFamily="18" charset="0"/>
            </a:endParaRPr>
          </a:p>
        </p:txBody>
      </p:sp>
    </p:spTree>
    <p:extLst>
      <p:ext uri="{BB962C8B-B14F-4D97-AF65-F5344CB8AC3E}">
        <p14:creationId xmlns:p14="http://schemas.microsoft.com/office/powerpoint/2010/main" val="233141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B13E-E1C6-4A05-B9C1-0D7B0303D6B3}"/>
              </a:ext>
            </a:extLst>
          </p:cNvPr>
          <p:cNvSpPr>
            <a:spLocks noGrp="1"/>
          </p:cNvSpPr>
          <p:nvPr>
            <p:ph type="title"/>
          </p:nvPr>
        </p:nvSpPr>
        <p:spPr/>
        <p:txBody>
          <a:bodyPr/>
          <a:lstStyle/>
          <a:p>
            <a:r>
              <a:rPr lang="en-US" dirty="0"/>
              <a:t>Contractor’s Expectation Damages</a:t>
            </a:r>
          </a:p>
        </p:txBody>
      </p:sp>
      <p:sp>
        <p:nvSpPr>
          <p:cNvPr id="3" name="Content Placeholder 2">
            <a:extLst>
              <a:ext uri="{FF2B5EF4-FFF2-40B4-BE49-F238E27FC236}">
                <a16:creationId xmlns:a16="http://schemas.microsoft.com/office/drawing/2014/main" id="{6B25F7BF-83BE-43CC-A11D-A4AEFC945BF5}"/>
              </a:ext>
            </a:extLst>
          </p:cNvPr>
          <p:cNvSpPr>
            <a:spLocks noGrp="1"/>
          </p:cNvSpPr>
          <p:nvPr>
            <p:ph idx="1"/>
          </p:nvPr>
        </p:nvSpPr>
        <p:spPr/>
        <p:txBody>
          <a:bodyPr/>
          <a:lstStyle/>
          <a:p>
            <a:pPr marL="0" indent="457200">
              <a:spcBef>
                <a:spcPts val="0"/>
              </a:spcBef>
              <a:spcAft>
                <a:spcPts val="0"/>
              </a:spcAft>
            </a:pPr>
            <a:r>
              <a:rPr lang="en-US" sz="2400" dirty="0">
                <a:ea typeface="Times New Roman" panose="02020603050405020304" pitchFamily="18" charset="0"/>
                <a:cs typeface="Arial" panose="020B0604020202020204" pitchFamily="34" charset="0"/>
              </a:rPr>
              <a:t>Contract performed</a:t>
            </a:r>
            <a:endParaRPr lang="en-US" sz="2400" dirty="0">
              <a:ea typeface="Times New Roman" panose="02020603050405020304" pitchFamily="18" charset="0"/>
            </a:endParaRPr>
          </a:p>
          <a:p>
            <a:pPr marL="327025" lvl="1" indent="457200">
              <a:spcBef>
                <a:spcPts val="0"/>
              </a:spcBef>
              <a:spcAft>
                <a:spcPts val="0"/>
              </a:spcAft>
            </a:pPr>
            <a:r>
              <a:rPr lang="en-US" sz="2400" dirty="0">
                <a:ea typeface="Times New Roman" panose="02020603050405020304" pitchFamily="18" charset="0"/>
                <a:cs typeface="Arial" panose="020B0604020202020204" pitchFamily="34" charset="0"/>
              </a:rPr>
              <a:t>Completed work</a:t>
            </a:r>
          </a:p>
          <a:p>
            <a:pPr marL="327025" lvl="1" indent="457200">
              <a:spcBef>
                <a:spcPts val="0"/>
              </a:spcBef>
              <a:spcAft>
                <a:spcPts val="0"/>
              </a:spcAft>
            </a:pPr>
            <a:endParaRPr lang="en-US" sz="2400" dirty="0">
              <a:ea typeface="Times New Roman" panose="02020603050405020304" pitchFamily="18" charset="0"/>
              <a:cs typeface="+mn-cs"/>
            </a:endParaRPr>
          </a:p>
          <a:p>
            <a:pPr marL="0" indent="457200">
              <a:spcBef>
                <a:spcPts val="0"/>
              </a:spcBef>
              <a:spcAft>
                <a:spcPts val="0"/>
              </a:spcAft>
            </a:pPr>
            <a:r>
              <a:rPr lang="en-US" sz="2400" dirty="0">
                <a:ea typeface="Times New Roman" panose="02020603050405020304" pitchFamily="18" charset="0"/>
                <a:cs typeface="Arial" panose="020B0604020202020204" pitchFamily="34" charset="0"/>
              </a:rPr>
              <a:t>Breach/mitigation</a:t>
            </a:r>
            <a:endParaRPr lang="en-US" sz="2400" dirty="0">
              <a:ea typeface="Times New Roman" panose="02020603050405020304" pitchFamily="18" charset="0"/>
            </a:endParaRPr>
          </a:p>
          <a:p>
            <a:pPr marL="327025" lvl="1" indent="457200">
              <a:spcBef>
                <a:spcPts val="0"/>
              </a:spcBef>
              <a:spcAft>
                <a:spcPts val="0"/>
              </a:spcAft>
            </a:pPr>
            <a:r>
              <a:rPr lang="en-US" sz="2400" dirty="0">
                <a:ea typeface="Times New Roman" panose="02020603050405020304" pitchFamily="18" charset="0"/>
                <a:cs typeface="Arial" panose="020B0604020202020204" pitchFamily="34" charset="0"/>
              </a:rPr>
              <a:t>Partially performed work</a:t>
            </a:r>
            <a:endParaRPr lang="en-US" sz="2400" dirty="0">
              <a:ea typeface="Times New Roman" panose="02020603050405020304" pitchFamily="18" charset="0"/>
              <a:cs typeface="+mn-cs"/>
            </a:endParaRPr>
          </a:p>
          <a:p>
            <a:pPr marL="327025" lvl="1" indent="457200">
              <a:spcBef>
                <a:spcPts val="0"/>
              </a:spcBef>
              <a:spcAft>
                <a:spcPts val="0"/>
              </a:spcAft>
            </a:pPr>
            <a:r>
              <a:rPr lang="en-US" sz="2400" b="1" dirty="0">
                <a:ea typeface="Times New Roman" panose="02020603050405020304" pitchFamily="18" charset="0"/>
                <a:cs typeface="Arial" panose="020B0604020202020204" pitchFamily="34" charset="0"/>
              </a:rPr>
              <a:t>damaged wall repair</a:t>
            </a:r>
          </a:p>
          <a:p>
            <a:pPr marL="327025" lvl="1" indent="457200">
              <a:spcBef>
                <a:spcPts val="0"/>
              </a:spcBef>
              <a:spcAft>
                <a:spcPts val="0"/>
              </a:spcAft>
            </a:pPr>
            <a:r>
              <a:rPr lang="en-US" sz="2400" b="1" dirty="0">
                <a:ea typeface="Times New Roman" panose="02020603050405020304" pitchFamily="18" charset="0"/>
                <a:cs typeface="Arial" panose="020B0604020202020204" pitchFamily="34" charset="0"/>
              </a:rPr>
              <a:t>new sub hired (assume this is proper mitigation)</a:t>
            </a:r>
            <a:r>
              <a:rPr lang="en-US" sz="2400" dirty="0">
                <a:ea typeface="Times New Roman" panose="02020603050405020304" pitchFamily="18" charset="0"/>
                <a:cs typeface="Arial" panose="020B0604020202020204" pitchFamily="34" charset="0"/>
              </a:rPr>
              <a:t> </a:t>
            </a:r>
          </a:p>
          <a:p>
            <a:pPr marL="327025" lvl="1" indent="457200">
              <a:spcBef>
                <a:spcPts val="0"/>
              </a:spcBef>
              <a:spcAft>
                <a:spcPts val="0"/>
              </a:spcAft>
            </a:pPr>
            <a:endParaRPr lang="en-US" sz="2400" dirty="0">
              <a:ea typeface="Times New Roman" panose="02020603050405020304" pitchFamily="18" charset="0"/>
              <a:cs typeface="Arial" panose="020B0604020202020204" pitchFamily="34" charset="0"/>
            </a:endParaRPr>
          </a:p>
          <a:p>
            <a:pPr marL="0" indent="457200">
              <a:spcBef>
                <a:spcPts val="0"/>
              </a:spcBef>
              <a:spcAft>
                <a:spcPts val="0"/>
              </a:spcAft>
            </a:pPr>
            <a:r>
              <a:rPr lang="en-US" sz="2400" dirty="0">
                <a:ea typeface="Times New Roman" panose="02020603050405020304" pitchFamily="18" charset="0"/>
                <a:cs typeface="Arial" panose="020B0604020202020204" pitchFamily="34" charset="0"/>
              </a:rPr>
              <a:t>Are the items in “breach/mitigation” </a:t>
            </a:r>
            <a:r>
              <a:rPr lang="en-US" sz="2400" b="1" dirty="0">
                <a:ea typeface="Times New Roman" panose="02020603050405020304" pitchFamily="18" charset="0"/>
                <a:cs typeface="Arial" panose="020B0604020202020204" pitchFamily="34" charset="0"/>
              </a:rPr>
              <a:t>reasonably foreseeable? Yes.</a:t>
            </a:r>
          </a:p>
          <a:p>
            <a:pPr marL="0" indent="457200">
              <a:spcBef>
                <a:spcPts val="0"/>
              </a:spcBef>
              <a:spcAft>
                <a:spcPts val="0"/>
              </a:spcAft>
            </a:pPr>
            <a:r>
              <a:rPr lang="en-US" sz="2400" dirty="0">
                <a:ea typeface="Times New Roman" panose="02020603050405020304" pitchFamily="18" charset="0"/>
                <a:cs typeface="Arial" panose="020B0604020202020204" pitchFamily="34" charset="0"/>
              </a:rPr>
              <a:t>Prove with reasonable certainty. </a:t>
            </a:r>
            <a:r>
              <a:rPr lang="en-US" sz="2400" b="1" dirty="0">
                <a:ea typeface="Times New Roman" panose="02020603050405020304" pitchFamily="18" charset="0"/>
                <a:cs typeface="Arial" panose="020B0604020202020204" pitchFamily="34" charset="0"/>
              </a:rPr>
              <a:t>Yes. </a:t>
            </a:r>
          </a:p>
          <a:p>
            <a:pPr marL="914400">
              <a:spcBef>
                <a:spcPts val="0"/>
              </a:spcBef>
              <a:spcAft>
                <a:spcPts val="0"/>
              </a:spcAft>
            </a:pPr>
            <a:endParaRPr lang="en-US" sz="2400" dirty="0">
              <a:ea typeface="Times New Roman" panose="02020603050405020304" pitchFamily="18" charset="0"/>
              <a:cs typeface="Arial" panose="020B0604020202020204" pitchFamily="34" charset="0"/>
            </a:endParaRPr>
          </a:p>
          <a:p>
            <a:pPr marL="914400">
              <a:spcBef>
                <a:spcPts val="0"/>
              </a:spcBef>
              <a:spcAft>
                <a:spcPts val="0"/>
              </a:spcAft>
            </a:pPr>
            <a:endParaRPr lang="en-US" sz="2400" dirty="0">
              <a:ea typeface="Times New Roman" panose="02020603050405020304" pitchFamily="18" charset="0"/>
            </a:endParaRPr>
          </a:p>
          <a:p>
            <a:endParaRPr lang="en-US" dirty="0"/>
          </a:p>
        </p:txBody>
      </p:sp>
    </p:spTree>
    <p:extLst>
      <p:ext uri="{BB962C8B-B14F-4D97-AF65-F5344CB8AC3E}">
        <p14:creationId xmlns:p14="http://schemas.microsoft.com/office/powerpoint/2010/main" val="103799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E858-DD8F-457B-BFD8-345AEFF28A47}"/>
              </a:ext>
            </a:extLst>
          </p:cNvPr>
          <p:cNvSpPr>
            <a:spLocks noGrp="1"/>
          </p:cNvSpPr>
          <p:nvPr>
            <p:ph type="title"/>
          </p:nvPr>
        </p:nvSpPr>
        <p:spPr/>
        <p:txBody>
          <a:bodyPr/>
          <a:lstStyle/>
          <a:p>
            <a:r>
              <a:rPr lang="en-US" dirty="0"/>
              <a:t>But There Is A Problem</a:t>
            </a:r>
          </a:p>
        </p:txBody>
      </p:sp>
      <p:sp>
        <p:nvSpPr>
          <p:cNvPr id="3" name="Content Placeholder 2">
            <a:extLst>
              <a:ext uri="{FF2B5EF4-FFF2-40B4-BE49-F238E27FC236}">
                <a16:creationId xmlns:a16="http://schemas.microsoft.com/office/drawing/2014/main" id="{7950069E-C1F9-4BDF-919A-B19A49A3D8AC}"/>
              </a:ext>
            </a:extLst>
          </p:cNvPr>
          <p:cNvSpPr>
            <a:spLocks noGrp="1"/>
          </p:cNvSpPr>
          <p:nvPr>
            <p:ph idx="1"/>
          </p:nvPr>
        </p:nvSpPr>
        <p:spPr/>
        <p:txBody>
          <a:bodyPr/>
          <a:lstStyle/>
          <a:p>
            <a:r>
              <a:rPr lang="en-US" dirty="0"/>
              <a:t>Subcontractors tend to be thinly capitalized—</a:t>
            </a:r>
            <a:r>
              <a:rPr lang="en-US" dirty="0" err="1"/>
              <a:t>i</a:t>
            </a:r>
            <a:r>
              <a:rPr lang="en-US" dirty="0"/>
              <a:t>. e., they have no money to pay a judgment against them. </a:t>
            </a:r>
          </a:p>
          <a:p>
            <a:r>
              <a:rPr lang="en-US" dirty="0"/>
              <a:t>The Contractor is not likely to get any compensation unless he does not pay the amount due under the contract for work done before July 25.</a:t>
            </a:r>
          </a:p>
          <a:p>
            <a:r>
              <a:rPr lang="en-US" dirty="0"/>
              <a:t>But isn’t the Contractor contractually obligated to pay that money? </a:t>
            </a:r>
          </a:p>
        </p:txBody>
      </p:sp>
    </p:spTree>
    <p:extLst>
      <p:ext uri="{BB962C8B-B14F-4D97-AF65-F5344CB8AC3E}">
        <p14:creationId xmlns:p14="http://schemas.microsoft.com/office/powerpoint/2010/main" val="246842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7C9E8-17FA-4DB8-8109-A2A9D2F69B17}"/>
              </a:ext>
            </a:extLst>
          </p:cNvPr>
          <p:cNvSpPr>
            <a:spLocks noGrp="1"/>
          </p:cNvSpPr>
          <p:nvPr>
            <p:ph type="title"/>
          </p:nvPr>
        </p:nvSpPr>
        <p:spPr/>
        <p:txBody>
          <a:bodyPr/>
          <a:lstStyle/>
          <a:p>
            <a:r>
              <a:rPr lang="en-US" dirty="0"/>
              <a:t>Not If The Sub Materially Breaches</a:t>
            </a:r>
          </a:p>
        </p:txBody>
      </p:sp>
      <p:sp>
        <p:nvSpPr>
          <p:cNvPr id="3" name="Content Placeholder 2">
            <a:extLst>
              <a:ext uri="{FF2B5EF4-FFF2-40B4-BE49-F238E27FC236}">
                <a16:creationId xmlns:a16="http://schemas.microsoft.com/office/drawing/2014/main" id="{9BA8C08E-C51D-42CB-A262-EAC306625830}"/>
              </a:ext>
            </a:extLst>
          </p:cNvPr>
          <p:cNvSpPr>
            <a:spLocks noGrp="1"/>
          </p:cNvSpPr>
          <p:nvPr>
            <p:ph idx="1"/>
          </p:nvPr>
        </p:nvSpPr>
        <p:spPr/>
        <p:txBody>
          <a:bodyPr/>
          <a:lstStyle/>
          <a:p>
            <a:r>
              <a:rPr lang="en-US" dirty="0"/>
              <a:t>Suppose the subcontractor’s refusal to pay in a material breach. </a:t>
            </a:r>
          </a:p>
          <a:p>
            <a:r>
              <a:rPr lang="en-US" dirty="0"/>
              <a:t>That material breach occurs </a:t>
            </a:r>
            <a:r>
              <a:rPr lang="en-US"/>
              <a:t>on August 9 </a:t>
            </a:r>
            <a:r>
              <a:rPr lang="en-US" i="1" dirty="0"/>
              <a:t>before</a:t>
            </a:r>
            <a:r>
              <a:rPr lang="en-US" dirty="0"/>
              <a:t> the August 10 obligation to pay. </a:t>
            </a:r>
          </a:p>
          <a:p>
            <a:r>
              <a:rPr lang="en-US" dirty="0"/>
              <a:t>The material breach eliminates the Contractor’s obligation to pay, so the Contractor can keep the money. </a:t>
            </a:r>
          </a:p>
        </p:txBody>
      </p:sp>
    </p:spTree>
    <p:extLst>
      <p:ext uri="{BB962C8B-B14F-4D97-AF65-F5344CB8AC3E}">
        <p14:creationId xmlns:p14="http://schemas.microsoft.com/office/powerpoint/2010/main" val="77154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1B5F-5D93-4A5B-B939-79FF8E6D88D9}"/>
              </a:ext>
            </a:extLst>
          </p:cNvPr>
          <p:cNvSpPr>
            <a:spLocks noGrp="1"/>
          </p:cNvSpPr>
          <p:nvPr>
            <p:ph type="title"/>
          </p:nvPr>
        </p:nvSpPr>
        <p:spPr/>
        <p:txBody>
          <a:bodyPr/>
          <a:lstStyle/>
          <a:p>
            <a:r>
              <a:rPr lang="en-US" dirty="0"/>
              <a:t>Criteria for Material Breach</a:t>
            </a:r>
          </a:p>
        </p:txBody>
      </p:sp>
      <p:sp>
        <p:nvSpPr>
          <p:cNvPr id="3" name="Content Placeholder 2">
            <a:extLst>
              <a:ext uri="{FF2B5EF4-FFF2-40B4-BE49-F238E27FC236}">
                <a16:creationId xmlns:a16="http://schemas.microsoft.com/office/drawing/2014/main" id="{9FCED9D4-C6F0-4D84-812C-91C98D5A7C40}"/>
              </a:ext>
            </a:extLst>
          </p:cNvPr>
          <p:cNvSpPr>
            <a:spLocks noGrp="1"/>
          </p:cNvSpPr>
          <p:nvPr>
            <p:ph idx="1"/>
          </p:nvPr>
        </p:nvSpPr>
        <p:spPr>
          <a:xfrm>
            <a:off x="1828800" y="1417638"/>
            <a:ext cx="8229600" cy="4754562"/>
          </a:xfrm>
        </p:spPr>
        <p:txBody>
          <a:bodyPr/>
          <a:lstStyle/>
          <a:p>
            <a:pPr marL="257175" indent="-257175">
              <a:spcBef>
                <a:spcPts val="0"/>
              </a:spcBef>
              <a:spcAft>
                <a:spcPts val="0"/>
              </a:spcAft>
              <a:buFont typeface="Wingdings" panose="05000000000000000000" pitchFamily="2" charset="2"/>
              <a:buChar char=""/>
              <a:tabLst>
                <a:tab pos="342900" algn="l"/>
              </a:tabLst>
            </a:pPr>
            <a:r>
              <a:rPr lang="en-US" sz="2400" dirty="0">
                <a:solidFill>
                  <a:srgbClr val="000000"/>
                </a:solidFill>
                <a:ea typeface="Calibri" panose="020F0502020204030204" pitchFamily="34" charset="0"/>
                <a:cs typeface="Times New Roman" panose="02020603050405020304" pitchFamily="18" charset="0"/>
              </a:rPr>
              <a:t>1.  the extent to which the failure to perform deprives the injured party of the benefit he or she reasonably expected to obtain under the contract; </a:t>
            </a:r>
          </a:p>
          <a:p>
            <a:pPr marL="257175" indent="-257175">
              <a:spcBef>
                <a:spcPts val="0"/>
              </a:spcBef>
              <a:spcAft>
                <a:spcPts val="0"/>
              </a:spcAft>
              <a:buFont typeface="Wingdings" panose="05000000000000000000" pitchFamily="2" charset="2"/>
              <a:buChar char=""/>
              <a:tabLst>
                <a:tab pos="342900" algn="l"/>
              </a:tabLst>
            </a:pPr>
            <a:r>
              <a:rPr lang="en-US" sz="2400" dirty="0">
                <a:solidFill>
                  <a:srgbClr val="000000"/>
                </a:solidFill>
                <a:ea typeface="Calibri" panose="020F0502020204030204" pitchFamily="34" charset="0"/>
                <a:cs typeface="Times New Roman" panose="02020603050405020304" pitchFamily="18" charset="0"/>
              </a:rPr>
              <a:t>2.  the extent to which the injured party can be adequately compensated for the deprivation of the benefit; </a:t>
            </a:r>
          </a:p>
          <a:p>
            <a:pPr marL="257175" indent="-257175">
              <a:spcBef>
                <a:spcPts val="0"/>
              </a:spcBef>
              <a:spcAft>
                <a:spcPts val="0"/>
              </a:spcAft>
              <a:buFont typeface="Wingdings" panose="05000000000000000000" pitchFamily="2" charset="2"/>
              <a:buChar char=""/>
              <a:tabLst>
                <a:tab pos="342900" algn="l"/>
              </a:tabLst>
            </a:pPr>
            <a:r>
              <a:rPr lang="en-US" sz="2400" dirty="0">
                <a:solidFill>
                  <a:srgbClr val="000000"/>
                </a:solidFill>
                <a:ea typeface="Calibri" panose="020F0502020204030204" pitchFamily="34" charset="0"/>
                <a:cs typeface="Times New Roman" panose="02020603050405020304" pitchFamily="18" charset="0"/>
              </a:rPr>
              <a:t>3.  the extent to which the party failing to perform will suffer a forfeiture;</a:t>
            </a:r>
          </a:p>
          <a:p>
            <a:pPr marL="257175" indent="-257175">
              <a:spcBef>
                <a:spcPts val="0"/>
              </a:spcBef>
              <a:spcAft>
                <a:spcPts val="0"/>
              </a:spcAft>
              <a:buFont typeface="Wingdings" panose="05000000000000000000" pitchFamily="2" charset="2"/>
              <a:buChar char=""/>
              <a:tabLst>
                <a:tab pos="342900" algn="l"/>
              </a:tabLst>
            </a:pPr>
            <a:r>
              <a:rPr lang="en-US" sz="2400" dirty="0">
                <a:solidFill>
                  <a:srgbClr val="000000"/>
                </a:solidFill>
                <a:ea typeface="Calibri" panose="020F0502020204030204" pitchFamily="34" charset="0"/>
                <a:cs typeface="Times New Roman" panose="02020603050405020304" pitchFamily="18" charset="0"/>
              </a:rPr>
              <a:t>4.  the likelihood that the party failing to perform will cure the failure;</a:t>
            </a:r>
          </a:p>
          <a:p>
            <a:pPr marL="257175" indent="-257175">
              <a:spcBef>
                <a:spcPts val="0"/>
              </a:spcBef>
              <a:spcAft>
                <a:spcPts val="0"/>
              </a:spcAft>
              <a:buFont typeface="Wingdings" panose="05000000000000000000" pitchFamily="2" charset="2"/>
              <a:buChar char=""/>
              <a:tabLst>
                <a:tab pos="342900" algn="l"/>
              </a:tabLst>
            </a:pPr>
            <a:r>
              <a:rPr lang="en-US" sz="2400" dirty="0">
                <a:solidFill>
                  <a:srgbClr val="000000"/>
                </a:solidFill>
                <a:ea typeface="Calibri" panose="020F0502020204030204" pitchFamily="34" charset="0"/>
                <a:cs typeface="Times New Roman" panose="02020603050405020304" pitchFamily="18" charset="0"/>
              </a:rPr>
              <a:t>5.  the extent to which party failing to perform acted in accord with standards of good faith and fair dealing.</a:t>
            </a:r>
          </a:p>
          <a:p>
            <a:pPr marL="0" indent="0">
              <a:lnSpc>
                <a:spcPct val="200000"/>
              </a:lnSpc>
              <a:spcBef>
                <a:spcPts val="0"/>
              </a:spcBef>
              <a:spcAft>
                <a:spcPts val="0"/>
              </a:spcAft>
              <a:buNone/>
            </a:pPr>
            <a:endParaRPr lang="en-US" sz="135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11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DE53-2E42-4014-9902-C71CB470ECCD}"/>
              </a:ext>
            </a:extLst>
          </p:cNvPr>
          <p:cNvSpPr>
            <a:spLocks noGrp="1"/>
          </p:cNvSpPr>
          <p:nvPr>
            <p:ph type="title"/>
          </p:nvPr>
        </p:nvSpPr>
        <p:spPr/>
        <p:txBody>
          <a:bodyPr/>
          <a:lstStyle/>
          <a:p>
            <a:r>
              <a:rPr lang="en-US" sz="2400" dirty="0">
                <a:solidFill>
                  <a:srgbClr val="000000"/>
                </a:solidFill>
                <a:ea typeface="Calibri" panose="020F0502020204030204" pitchFamily="34" charset="0"/>
                <a:cs typeface="Times New Roman" panose="02020603050405020304" pitchFamily="18" charset="0"/>
              </a:rPr>
              <a:t>The extent to which the injured party can be adequately compensated for the deprivation of the benefit</a:t>
            </a:r>
            <a:endParaRPr lang="en-US" dirty="0"/>
          </a:p>
        </p:txBody>
      </p:sp>
      <p:sp>
        <p:nvSpPr>
          <p:cNvPr id="3" name="Content Placeholder 2">
            <a:extLst>
              <a:ext uri="{FF2B5EF4-FFF2-40B4-BE49-F238E27FC236}">
                <a16:creationId xmlns:a16="http://schemas.microsoft.com/office/drawing/2014/main" id="{4E905A0F-CAA5-4687-A305-C54AAC1D432D}"/>
              </a:ext>
            </a:extLst>
          </p:cNvPr>
          <p:cNvSpPr>
            <a:spLocks noGrp="1"/>
          </p:cNvSpPr>
          <p:nvPr>
            <p:ph idx="1"/>
          </p:nvPr>
        </p:nvSpPr>
        <p:spPr/>
        <p:txBody>
          <a:bodyPr/>
          <a:lstStyle/>
          <a:p>
            <a:r>
              <a:rPr lang="en-US" dirty="0"/>
              <a:t>The Contractor would be adequately compensated for the “deprivation of the benefit” (= cost of repair, hiring the other subcontractor) if the court awarded expectation damages.</a:t>
            </a:r>
          </a:p>
          <a:p>
            <a:r>
              <a:rPr lang="en-US" dirty="0"/>
              <a:t>(a) True</a:t>
            </a:r>
          </a:p>
          <a:p>
            <a:r>
              <a:rPr lang="en-US" dirty="0"/>
              <a:t>(b) False</a:t>
            </a:r>
          </a:p>
        </p:txBody>
      </p:sp>
    </p:spTree>
    <p:extLst>
      <p:ext uri="{BB962C8B-B14F-4D97-AF65-F5344CB8AC3E}">
        <p14:creationId xmlns:p14="http://schemas.microsoft.com/office/powerpoint/2010/main" val="286694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1C50-F9BF-4639-BC68-84671C8B8584}"/>
              </a:ext>
            </a:extLst>
          </p:cNvPr>
          <p:cNvSpPr>
            <a:spLocks noGrp="1"/>
          </p:cNvSpPr>
          <p:nvPr>
            <p:ph type="title"/>
          </p:nvPr>
        </p:nvSpPr>
        <p:spPr/>
        <p:txBody>
          <a:bodyPr/>
          <a:lstStyle/>
          <a:p>
            <a:r>
              <a:rPr lang="en-US" sz="2700" dirty="0">
                <a:solidFill>
                  <a:srgbClr val="000000"/>
                </a:solidFill>
                <a:ea typeface="Calibri" panose="020F0502020204030204" pitchFamily="34" charset="0"/>
                <a:cs typeface="Times New Roman" panose="02020603050405020304" pitchFamily="18" charset="0"/>
              </a:rPr>
              <a:t>The extent to which the party failing to perform will suffer a forfeiture</a:t>
            </a:r>
            <a:br>
              <a:rPr lang="en-US" dirty="0"/>
            </a:br>
            <a:endParaRPr lang="en-US" dirty="0"/>
          </a:p>
        </p:txBody>
      </p:sp>
      <p:sp>
        <p:nvSpPr>
          <p:cNvPr id="3" name="Content Placeholder 2">
            <a:extLst>
              <a:ext uri="{FF2B5EF4-FFF2-40B4-BE49-F238E27FC236}">
                <a16:creationId xmlns:a16="http://schemas.microsoft.com/office/drawing/2014/main" id="{93F959BA-F08C-48B9-A72E-51E7A1B1BDF5}"/>
              </a:ext>
            </a:extLst>
          </p:cNvPr>
          <p:cNvSpPr>
            <a:spLocks noGrp="1"/>
          </p:cNvSpPr>
          <p:nvPr>
            <p:ph idx="1"/>
          </p:nvPr>
        </p:nvSpPr>
        <p:spPr>
          <a:xfrm>
            <a:off x="1981200" y="1371600"/>
            <a:ext cx="8229600" cy="5105400"/>
          </a:xfrm>
        </p:spPr>
        <p:txBody>
          <a:bodyPr/>
          <a:lstStyle/>
          <a:p>
            <a:r>
              <a:rPr lang="en-US" dirty="0"/>
              <a:t>What about the subcontractor? If the subcontractor does not get paid, subcontractor works for free (= suffer a forfeiture). </a:t>
            </a:r>
          </a:p>
          <a:p>
            <a:pPr lvl="1"/>
            <a:r>
              <a:rPr lang="en-US" dirty="0"/>
              <a:t>Remember the subcontractor worked up to August 9. So what is the value of all the unpaid work? The subcontractor could be holding too much money.</a:t>
            </a:r>
          </a:p>
          <a:p>
            <a:r>
              <a:rPr lang="en-US" dirty="0"/>
              <a:t>The subcontractor can recover the reasonable value of the work done in restitution. </a:t>
            </a:r>
          </a:p>
          <a:p>
            <a:endParaRPr lang="en-US" dirty="0"/>
          </a:p>
        </p:txBody>
      </p:sp>
    </p:spTree>
    <p:extLst>
      <p:ext uri="{BB962C8B-B14F-4D97-AF65-F5344CB8AC3E}">
        <p14:creationId xmlns:p14="http://schemas.microsoft.com/office/powerpoint/2010/main" val="208968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953E5-CF1F-4D79-96B1-3A09AEBAB603}"/>
              </a:ext>
            </a:extLst>
          </p:cNvPr>
          <p:cNvSpPr>
            <a:spLocks noGrp="1"/>
          </p:cNvSpPr>
          <p:nvPr>
            <p:ph type="title"/>
          </p:nvPr>
        </p:nvSpPr>
        <p:spPr/>
        <p:txBody>
          <a:bodyPr/>
          <a:lstStyle/>
          <a:p>
            <a:r>
              <a:rPr lang="en-US" dirty="0"/>
              <a:t>The Sub’s Restitution Suit</a:t>
            </a:r>
          </a:p>
        </p:txBody>
      </p:sp>
      <p:sp>
        <p:nvSpPr>
          <p:cNvPr id="3" name="Content Placeholder 2">
            <a:extLst>
              <a:ext uri="{FF2B5EF4-FFF2-40B4-BE49-F238E27FC236}">
                <a16:creationId xmlns:a16="http://schemas.microsoft.com/office/drawing/2014/main" id="{16F2452B-1342-46CA-A3AC-E6209F22613A}"/>
              </a:ext>
            </a:extLst>
          </p:cNvPr>
          <p:cNvSpPr>
            <a:spLocks noGrp="1"/>
          </p:cNvSpPr>
          <p:nvPr>
            <p:ph idx="1"/>
          </p:nvPr>
        </p:nvSpPr>
        <p:spPr>
          <a:xfrm>
            <a:off x="685800" y="1066801"/>
            <a:ext cx="10744200" cy="5638799"/>
          </a:xfrm>
        </p:spPr>
        <p:txBody>
          <a:bodyPr/>
          <a:lstStyle/>
          <a:p>
            <a:r>
              <a:rPr lang="en-US" sz="2400" dirty="0">
                <a:solidFill>
                  <a:srgbClr val="222222"/>
                </a:solidFill>
                <a:ea typeface="Calibri" panose="020F0502020204030204" pitchFamily="34" charset="0"/>
                <a:cs typeface="Times New Roman" panose="02020603050405020304" pitchFamily="18" charset="0"/>
              </a:rPr>
              <a:t>Why would the sub want to sue in restitution? </a:t>
            </a:r>
          </a:p>
          <a:p>
            <a:r>
              <a:rPr lang="en-US" sz="2400" dirty="0">
                <a:solidFill>
                  <a:srgbClr val="222222"/>
                </a:solidFill>
                <a:ea typeface="Calibri" panose="020F0502020204030204" pitchFamily="34" charset="0"/>
                <a:cs typeface="Times New Roman" panose="02020603050405020304" pitchFamily="18" charset="0"/>
              </a:rPr>
              <a:t>To answer, start with the rule. The rule is that the sub can recover in restitution if the sub conferred and benefit on the general, and it is unjust to let the general retain that benefit.</a:t>
            </a:r>
            <a:r>
              <a:rPr lang="en-US" sz="2400" dirty="0">
                <a:solidFill>
                  <a:srgbClr val="222222"/>
                </a:solidFill>
                <a:effectLst/>
                <a:ea typeface="Calibri" panose="020F0502020204030204" pitchFamily="34" charset="0"/>
                <a:cs typeface="Times New Roman" panose="02020603050405020304" pitchFamily="18" charset="0"/>
              </a:rPr>
              <a:t> </a:t>
            </a:r>
          </a:p>
          <a:p>
            <a:r>
              <a:rPr lang="en-US" sz="2400" dirty="0">
                <a:solidFill>
                  <a:srgbClr val="222222"/>
                </a:solidFill>
                <a:ea typeface="Calibri" panose="020F0502020204030204" pitchFamily="34" charset="0"/>
                <a:cs typeface="Times New Roman" panose="02020603050405020304" pitchFamily="18" charset="0"/>
              </a:rPr>
              <a:t>So we ask. "Did the sub confer a benefit on the general?" There are two ways that could happen. </a:t>
            </a:r>
          </a:p>
          <a:p>
            <a:pPr lvl="1"/>
            <a:r>
              <a:rPr lang="en-US" sz="2400" dirty="0">
                <a:solidFill>
                  <a:srgbClr val="222222"/>
                </a:solidFill>
                <a:effectLst/>
                <a:ea typeface="Calibri" panose="020F0502020204030204" pitchFamily="34" charset="0"/>
                <a:cs typeface="Times New Roman" panose="02020603050405020304" pitchFamily="18" charset="0"/>
              </a:rPr>
              <a:t>(1) Suppose the amount due the sub in the August 10 payment was $10,000, and suppose the general contractor's total loss is only $5000. Then the sub has conferred a $5000 benefit on the general (value of work done as valued by the contract price minus amount of loss). Courts generally think it is unjust not to get compensated for work done. </a:t>
            </a:r>
          </a:p>
          <a:p>
            <a:pPr lvl="1"/>
            <a:r>
              <a:rPr lang="en-US" sz="2400" dirty="0">
                <a:solidFill>
                  <a:srgbClr val="222222"/>
                </a:solidFill>
                <a:effectLst/>
                <a:ea typeface="Calibri" panose="020F0502020204030204" pitchFamily="34" charset="0"/>
                <a:cs typeface="Times New Roman" panose="02020603050405020304" pitchFamily="18" charset="0"/>
              </a:rPr>
              <a:t>(2) The sub worked from July 25 - August 9 and did not get paid for that work. The value of that work is benefit the sub conferred on the general, and again it is unjust to let the general retain that benefit. </a:t>
            </a:r>
            <a:endParaRPr lang="en-US" sz="2400" dirty="0">
              <a:solidFill>
                <a:srgbClr val="000000"/>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862140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3643</TotalTime>
  <Words>732</Words>
  <Application>Microsoft Office PowerPoint</Application>
  <PresentationFormat>Widescreen</PresentationFormat>
  <Paragraphs>47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Garamond</vt:lpstr>
      <vt:lpstr>Verdana</vt:lpstr>
      <vt:lpstr>Wingdings</vt:lpstr>
      <vt:lpstr>Edge</vt:lpstr>
      <vt:lpstr>K and G Construction</vt:lpstr>
      <vt:lpstr>Timeline</vt:lpstr>
      <vt:lpstr>Contractor’s Expectation Damages</vt:lpstr>
      <vt:lpstr>But There Is A Problem</vt:lpstr>
      <vt:lpstr>Not If The Sub Materially Breaches</vt:lpstr>
      <vt:lpstr>Criteria for Material Breach</vt:lpstr>
      <vt:lpstr>The extent to which the injured party can be adequately compensated for the deprivation of the benefit</vt:lpstr>
      <vt:lpstr>The extent to which the party failing to perform will suffer a forfeiture </vt:lpstr>
      <vt:lpstr>The Sub’s Restitution Suit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617</cp:revision>
  <dcterms:created xsi:type="dcterms:W3CDTF">2004-02-06T21:25:14Z</dcterms:created>
  <dcterms:modified xsi:type="dcterms:W3CDTF">2022-10-19T14:38:59Z</dcterms:modified>
</cp:coreProperties>
</file>